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86" r:id="rId5"/>
    <p:sldId id="259" r:id="rId6"/>
    <p:sldId id="291" r:id="rId7"/>
    <p:sldId id="260" r:id="rId8"/>
    <p:sldId id="292" r:id="rId9"/>
    <p:sldId id="267" r:id="rId10"/>
    <p:sldId id="261" r:id="rId11"/>
    <p:sldId id="268" r:id="rId12"/>
    <p:sldId id="293" r:id="rId13"/>
    <p:sldId id="285" r:id="rId14"/>
    <p:sldId id="262" r:id="rId15"/>
    <p:sldId id="287" r:id="rId16"/>
    <p:sldId id="277" r:id="rId17"/>
    <p:sldId id="289" r:id="rId18"/>
    <p:sldId id="275" r:id="rId19"/>
    <p:sldId id="276" r:id="rId20"/>
    <p:sldId id="290" r:id="rId21"/>
    <p:sldId id="271" r:id="rId22"/>
    <p:sldId id="278" r:id="rId23"/>
    <p:sldId id="263" r:id="rId24"/>
    <p:sldId id="272" r:id="rId25"/>
    <p:sldId id="279" r:id="rId26"/>
    <p:sldId id="281" r:id="rId27"/>
    <p:sldId id="288" r:id="rId28"/>
    <p:sldId id="294" r:id="rId29"/>
    <p:sldId id="295" r:id="rId30"/>
    <p:sldId id="264" r:id="rId31"/>
    <p:sldId id="280" r:id="rId32"/>
    <p:sldId id="265" r:id="rId33"/>
    <p:sldId id="282" r:id="rId34"/>
    <p:sldId id="283" r:id="rId35"/>
    <p:sldId id="284" r:id="rId36"/>
    <p:sldId id="273" r:id="rId37"/>
    <p:sldId id="274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5" autoAdjust="0"/>
    <p:restoredTop sz="94626"/>
  </p:normalViewPr>
  <p:slideViewPr>
    <p:cSldViewPr>
      <p:cViewPr varScale="1">
        <p:scale>
          <a:sx n="123" d="100"/>
          <a:sy n="123" d="100"/>
        </p:scale>
        <p:origin x="184" y="6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F4097-FE3D-4EC9-A4ED-10EF26B1D56A}" type="datetimeFigureOut">
              <a:rPr lang="en-US" smtClean="0"/>
              <a:pPr/>
              <a:t>2/15/18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DDB55-F7C9-43A9-A4C1-CA0621CC8D3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735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rf8t@cs.virginia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09600"/>
            <a:ext cx="7162800" cy="3265962"/>
          </a:xfrm>
        </p:spPr>
        <p:txBody>
          <a:bodyPr>
            <a:normAutofit/>
          </a:bodyPr>
          <a:lstStyle/>
          <a:p>
            <a:r>
              <a:rPr lang="en-US" dirty="0" smtClean="0"/>
              <a:t>CS3205 – HCI in Software Development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Norman’s Design Principles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211638"/>
            <a:ext cx="6858000" cy="1655762"/>
          </a:xfrm>
        </p:spPr>
        <p:txBody>
          <a:bodyPr>
            <a:normAutofit/>
          </a:bodyPr>
          <a:lstStyle/>
          <a:p>
            <a:r>
              <a:rPr lang="en-US" dirty="0" smtClean="0"/>
              <a:t>Dr. Mark </a:t>
            </a:r>
            <a:r>
              <a:rPr lang="en-US" dirty="0" err="1" smtClean="0"/>
              <a:t>Floryan</a:t>
            </a:r>
            <a:endParaRPr lang="en-US" dirty="0" smtClean="0"/>
          </a:p>
          <a:p>
            <a:r>
              <a:rPr lang="en-US" dirty="0" smtClean="0"/>
              <a:t>Rice Hall 203</a:t>
            </a:r>
          </a:p>
          <a:p>
            <a:r>
              <a:rPr lang="en-US" dirty="0" smtClean="0">
                <a:hlinkClick r:id="rId2"/>
              </a:rPr>
              <a:t>mrf8t@cs.virginia.edu</a:t>
            </a:r>
            <a:endParaRPr lang="en-US" dirty="0" smtClean="0"/>
          </a:p>
          <a:p>
            <a:r>
              <a:rPr lang="en-US" dirty="0" smtClean="0"/>
              <a:t>* From Norman’s Design of Everyday Things and our textbook.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system doing now?</a:t>
            </a:r>
          </a:p>
          <a:p>
            <a:endParaRPr lang="en-US" dirty="0" smtClean="0"/>
          </a:p>
          <a:p>
            <a:r>
              <a:rPr lang="en-US" dirty="0" smtClean="0"/>
              <a:t>What action has been performed?</a:t>
            </a:r>
          </a:p>
          <a:p>
            <a:endParaRPr lang="en-US" dirty="0" smtClean="0"/>
          </a:p>
          <a:p>
            <a:r>
              <a:rPr lang="en-US" dirty="0" smtClean="0"/>
              <a:t>How did the system interpret my action?</a:t>
            </a:r>
          </a:p>
          <a:p>
            <a:endParaRPr lang="en-US" dirty="0" smtClean="0"/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Feedback</a:t>
            </a:r>
            <a:endParaRPr lang="en-US" dirty="0"/>
          </a:p>
        </p:txBody>
      </p:sp>
      <p:pic>
        <p:nvPicPr>
          <p:cNvPr id="25602" name="Picture 2" descr="http://www.usabilityfanatics.com/wp-content/uploads/2009/11/Elevator-Controls-MGM-Grand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1905000"/>
            <a:ext cx="5715000" cy="4286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Feedback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1524000"/>
            <a:ext cx="2847662" cy="50546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914462" cy="4351338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Letting you know the system is charging</a:t>
            </a:r>
            <a:r>
              <a:rPr lang="mr-IN" dirty="0" smtClean="0"/>
              <a:t>…</a:t>
            </a:r>
            <a:endParaRPr lang="en-US" dirty="0" smtClean="0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 smtClean="0"/>
              <a:t>Why is this good feedback?</a:t>
            </a:r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20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2.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 of feedback:</a:t>
            </a:r>
          </a:p>
          <a:p>
            <a:pPr lvl="1"/>
            <a:r>
              <a:rPr lang="en-US" dirty="0" smtClean="0"/>
              <a:t>Links change colors when you mouse over them.</a:t>
            </a:r>
          </a:p>
          <a:p>
            <a:pPr lvl="1"/>
            <a:r>
              <a:rPr lang="en-US" dirty="0" smtClean="0"/>
              <a:t>Sound effects when action taken.</a:t>
            </a:r>
          </a:p>
          <a:p>
            <a:pPr lvl="1"/>
            <a:r>
              <a:rPr lang="en-US" dirty="0" smtClean="0"/>
              <a:t>Progress bars (we discussed this earlier)</a:t>
            </a:r>
          </a:p>
          <a:p>
            <a:pPr lvl="1"/>
            <a:r>
              <a:rPr lang="en-US" dirty="0" smtClean="0"/>
              <a:t>Others?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3. Affordances / Signifiers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Coined by American psychologist J.J. Gibson in mid-1900’s</a:t>
            </a:r>
          </a:p>
          <a:p>
            <a:endParaRPr lang="en-US" dirty="0" smtClean="0"/>
          </a:p>
          <a:p>
            <a:r>
              <a:rPr lang="en-US" dirty="0" smtClean="0"/>
              <a:t>“The affordances of the environment are what it offers the animal, what it provides or furnishes, either for good or ill.”</a:t>
            </a:r>
          </a:p>
          <a:p>
            <a:endParaRPr lang="en-US" dirty="0" smtClean="0"/>
          </a:p>
          <a:p>
            <a:r>
              <a:rPr lang="en-US" dirty="0" smtClean="0"/>
              <a:t>Don Norman replaced this concept of objective affordances with that of “perceived affordances”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3. Affordances / Signifiers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Affordance – The set of actions a design affords are the actions that can be taken in the environment.</a:t>
            </a:r>
          </a:p>
          <a:p>
            <a:endParaRPr lang="en-US" dirty="0"/>
          </a:p>
          <a:p>
            <a:r>
              <a:rPr lang="en-US" dirty="0" smtClean="0"/>
              <a:t>Perceived Affordance – Don Norman originally appropriated the term ‘perceived affordance’ to mean an affordance the user can see directly.</a:t>
            </a:r>
          </a:p>
          <a:p>
            <a:endParaRPr lang="en-US" dirty="0"/>
          </a:p>
          <a:p>
            <a:r>
              <a:rPr lang="en-US" dirty="0" smtClean="0"/>
              <a:t>Signifier – Later, Norman replaced this with signifier, a visual or cultural clue as to the operation of a device.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00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3. Affordances / Signifiers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300" y="2057400"/>
            <a:ext cx="544830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3. Affordances / Signifiers</a:t>
            </a:r>
            <a:endParaRPr lang="en-US" dirty="0"/>
          </a:p>
        </p:txBody>
      </p:sp>
      <p:pic>
        <p:nvPicPr>
          <p:cNvPr id="1026" name="Picture 2" descr="https://miaulario.unavarra.es/access/content/user/arregui.58521/sources%20files/IMAGES/images/Cecilia_Bb_Trumpet_2_Water_Key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315325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764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3. Affordances / Signifiers</a:t>
            </a:r>
            <a:endParaRPr lang="en-US" dirty="0"/>
          </a:p>
        </p:txBody>
      </p:sp>
      <p:pic>
        <p:nvPicPr>
          <p:cNvPr id="32770" name="Picture 2" descr="http://www.traderscity.com/board/userpix11/11242-stainless-steel-door-handles-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38600" y="1600200"/>
            <a:ext cx="2057400" cy="2057400"/>
          </a:xfrm>
          <a:prstGeom prst="rect">
            <a:avLst/>
          </a:prstGeom>
          <a:noFill/>
        </p:spPr>
      </p:pic>
      <p:pic>
        <p:nvPicPr>
          <p:cNvPr id="32772" name="Picture 4" descr="http://www.locksonline.co.uk/acatalog/J1055_75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524000"/>
            <a:ext cx="2362200" cy="2362200"/>
          </a:xfrm>
          <a:prstGeom prst="rect">
            <a:avLst/>
          </a:prstGeom>
          <a:noFill/>
        </p:spPr>
      </p:pic>
      <p:pic>
        <p:nvPicPr>
          <p:cNvPr id="32774" name="Picture 6" descr="http://www.antalik.com/wp-content/uploads/2011/04/Door-Handles-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70400" y="4191000"/>
            <a:ext cx="3073400" cy="2305050"/>
          </a:xfrm>
          <a:prstGeom prst="rect">
            <a:avLst/>
          </a:prstGeom>
          <a:noFill/>
        </p:spPr>
      </p:pic>
      <p:pic>
        <p:nvPicPr>
          <p:cNvPr id="32776" name="Picture 8" descr="http://www.handlesets.com/mediabase/CategoryImages/hs/door-knob_dh.jpg.pagespeed.ce.AK7Ocfzzhs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2590800"/>
            <a:ext cx="2514600" cy="2514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3. Affordances / Signifiers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5943600"/>
            <a:ext cx="3352800" cy="682752"/>
          </a:xfrm>
        </p:spPr>
        <p:txBody>
          <a:bodyPr/>
          <a:lstStyle/>
          <a:p>
            <a:r>
              <a:rPr lang="en-US" dirty="0" smtClean="0"/>
              <a:t>Is this necessary?</a:t>
            </a:r>
            <a:endParaRPr 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00386" y="1695450"/>
            <a:ext cx="4300414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Don Norman’s Design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Visibility			//similar to ones we have seen</a:t>
            </a:r>
          </a:p>
          <a:p>
            <a:endParaRPr lang="en-US" dirty="0" smtClean="0"/>
          </a:p>
          <a:p>
            <a:r>
              <a:rPr lang="en-US" dirty="0" smtClean="0"/>
              <a:t>2. Feedback		//we have already seen this one</a:t>
            </a:r>
          </a:p>
          <a:p>
            <a:endParaRPr lang="en-US" dirty="0" smtClean="0"/>
          </a:p>
          <a:p>
            <a:r>
              <a:rPr lang="en-US" dirty="0" smtClean="0"/>
              <a:t>3. Affordance</a:t>
            </a:r>
          </a:p>
          <a:p>
            <a:endParaRPr lang="en-US" dirty="0" smtClean="0"/>
          </a:p>
          <a:p>
            <a:r>
              <a:rPr lang="en-US" dirty="0" smtClean="0"/>
              <a:t>4. Mapping</a:t>
            </a:r>
          </a:p>
          <a:p>
            <a:endParaRPr lang="en-US" dirty="0" smtClean="0"/>
          </a:p>
          <a:p>
            <a:r>
              <a:rPr lang="en-US" dirty="0" smtClean="0"/>
              <a:t>5. Constraint</a:t>
            </a:r>
          </a:p>
          <a:p>
            <a:endParaRPr lang="en-US" dirty="0" smtClean="0"/>
          </a:p>
          <a:p>
            <a:r>
              <a:rPr lang="en-US" dirty="0" smtClean="0"/>
              <a:t>6. Consistency		// Already have seen this one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3. Affordances / Signifiers</a:t>
            </a:r>
            <a:endParaRPr lang="en-US" dirty="0"/>
          </a:p>
        </p:txBody>
      </p:sp>
      <p:sp>
        <p:nvSpPr>
          <p:cNvPr id="6" name="AutoShape 4" descr="imap://mark%2Efloryan%40gmail%2Ecom@imap.googlemail.com:993/fetch%3EUID%3E/INBOX%3E41648?part=1.2&amp;type=image/jpeg&amp;filename=IMG_0297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50021" y="2092923"/>
            <a:ext cx="5402261" cy="405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3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3. Affordances / Signifiers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8072" y="1905000"/>
            <a:ext cx="7206728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3. Affordances / Signifiers</a:t>
            </a:r>
            <a:endParaRPr 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2500" y="1943100"/>
            <a:ext cx="3086100" cy="331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43475" y="1524000"/>
            <a:ext cx="267652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4. Mapping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762000"/>
          </a:xfrm>
        </p:spPr>
        <p:txBody>
          <a:bodyPr/>
          <a:lstStyle/>
          <a:p>
            <a:r>
              <a:rPr lang="en-US" dirty="0" smtClean="0"/>
              <a:t>Relationship of controls to their effects.</a:t>
            </a:r>
            <a:endParaRPr lang="en-US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400300"/>
            <a:ext cx="564216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4. Mapping</a:t>
            </a:r>
            <a:endParaRPr 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600200"/>
            <a:ext cx="6192298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4. Mapping</a:t>
            </a:r>
            <a:endParaRPr 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3575" y="1333500"/>
            <a:ext cx="4848225" cy="552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4. Mapping</a:t>
            </a:r>
            <a:endParaRPr lang="en-US" dirty="0"/>
          </a:p>
        </p:txBody>
      </p:sp>
      <p:sp>
        <p:nvSpPr>
          <p:cNvPr id="38914" name="AutoShape 2" descr="imap://mark%2Efloryan@imap.gmail.com:993/fetch%3EUID%3E/INBOX%3E34776?part=1.2&amp;type=image/jpeg&amp;filename=pho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6" name="AutoShape 4" descr="imap://mark%2Efloryan@imap.gmail.com:993/fetch%3EUID%3E/INBOX%3E34776?part=1.2&amp;type=image/jpeg&amp;filename=pho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917" name="Picture 5" descr="C:\Users\mrf8t\Desktop\fridg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2750" y="1676400"/>
            <a:ext cx="6427250" cy="4800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4. Mapping</a:t>
            </a:r>
            <a:endParaRPr lang="en-US" dirty="0"/>
          </a:p>
        </p:txBody>
      </p:sp>
      <p:sp>
        <p:nvSpPr>
          <p:cNvPr id="38914" name="AutoShape 2" descr="imap://mark%2Efloryan@imap.gmail.com:993/fetch%3EUID%3E/INBOX%3E34776?part=1.2&amp;type=image/jpeg&amp;filename=pho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6" name="AutoShape 4" descr="imap://mark%2Efloryan@imap.gmail.com:993/fetch%3EUID%3E/INBOX%3E34776?part=1.2&amp;type=image/jpeg&amp;filename=pho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5298" name="Picture 2" descr="http://i.ytimg.com/vi/lTpWykKZmtA/maxresdefault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524000"/>
            <a:ext cx="7620000" cy="42830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685800" y="6019800"/>
            <a:ext cx="6983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should pulling back on joystick do? Look up or look down?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354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Mapping</a:t>
            </a:r>
            <a:endParaRPr lang="en-US" dirty="0"/>
          </a:p>
        </p:txBody>
      </p:sp>
      <p:sp>
        <p:nvSpPr>
          <p:cNvPr id="38914" name="AutoShape 2" descr="imap://mark%2Efloryan@imap.gmail.com:993/fetch%3EUID%3E/INBOX%3E34776?part=1.2&amp;type=image/jpeg&amp;filename=pho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6" name="AutoShape 4" descr="imap://mark%2Efloryan@imap.gmail.com:993/fetch%3EUID%3E/INBOX%3E34776?part=1.2&amp;type=image/jpeg&amp;filename=pho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60338"/>
            <a:ext cx="3691944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09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4. Mapping</a:t>
            </a:r>
            <a:endParaRPr lang="en-US" dirty="0"/>
          </a:p>
        </p:txBody>
      </p:sp>
      <p:sp>
        <p:nvSpPr>
          <p:cNvPr id="38914" name="AutoShape 2" descr="imap://mark%2Efloryan@imap.gmail.com:993/fetch%3EUID%3E/INBOX%3E34776?part=1.2&amp;type=image/jpeg&amp;filename=pho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916" name="AutoShape 4" descr="imap://mark%2Efloryan@imap.gmail.com:993/fetch%3EUID%3E/INBOX%3E34776?part=1.2&amp;type=image/jpeg&amp;filename=phot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441104" y="1086842"/>
            <a:ext cx="6256338" cy="469225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953000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sign says: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“See that big red button? Yea? Don’t Press It!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the door is locked when you try to open it, the motion sensor on the ceiling didn’t see you. To get the door unlock</a:t>
            </a:r>
            <a:r>
              <a:rPr lang="mr-IN" dirty="0" smtClean="0"/>
              <a:t>…</a:t>
            </a:r>
            <a:endParaRPr 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mr-IN" dirty="0" smtClean="0"/>
              <a:t>…</a:t>
            </a:r>
            <a:r>
              <a:rPr lang="en-US" dirty="0" smtClean="0"/>
              <a:t>If you press the button the alarm sounds, and nobody wants to hear that alarm.”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5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should always be able to:</a:t>
            </a:r>
          </a:p>
          <a:p>
            <a:pPr lvl="1"/>
            <a:r>
              <a:rPr lang="en-US" dirty="0" smtClean="0"/>
              <a:t>See the state of the device</a:t>
            </a:r>
          </a:p>
          <a:p>
            <a:pPr lvl="1"/>
            <a:r>
              <a:rPr lang="en-US" dirty="0" smtClean="0"/>
              <a:t>See the possible set of actions</a:t>
            </a:r>
            <a:endParaRPr lang="en-US" dirty="0"/>
          </a:p>
        </p:txBody>
      </p:sp>
      <p:pic>
        <p:nvPicPr>
          <p:cNvPr id="4" name="Picture 2" descr="http://www.performance-ideas.com/wp-content/uploads/2011/03/dashboard2.jpe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3012926"/>
            <a:ext cx="6629400" cy="36724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Constraint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953000"/>
          </a:xfrm>
        </p:spPr>
        <p:txBody>
          <a:bodyPr/>
          <a:lstStyle/>
          <a:p>
            <a:r>
              <a:rPr lang="en-US" dirty="0" smtClean="0"/>
              <a:t>Constrain the kinds of interactions that can take place. Helps reduce user’s memory load.</a:t>
            </a:r>
            <a:endParaRPr lang="en-US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285750"/>
            <a:ext cx="2857500" cy="657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5. Constraint</a:t>
            </a:r>
            <a:endParaRPr lang="en-US" dirty="0"/>
          </a:p>
        </p:txBody>
      </p:sp>
      <p:pic>
        <p:nvPicPr>
          <p:cNvPr id="37890" name="Picture 2" descr="http://www1.pcmag.com/media/images/305765-nintendo-wii-u-console-back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3886200"/>
            <a:ext cx="5238750" cy="1504951"/>
          </a:xfrm>
          <a:prstGeom prst="rect">
            <a:avLst/>
          </a:prstGeom>
          <a:noFill/>
        </p:spPr>
      </p:pic>
      <p:sp>
        <p:nvSpPr>
          <p:cNvPr id="37892" name="AutoShape 4" descr="data:image/jpeg;base64,/9j/4AAQSkZJRgABAQAAAQABAAD/2wCEAAkGBxQTERUUEhAPEhQUEBAXDxQVFBAQDxQWFhQXGBQVFBQYHCggGBolHBQUITEhJSksLi4uFx8zODMsNygtLisBCgoKDQwNGgoPGSslHCM3NzMzLCs4NDgrODcxLzc0MiwrKzQrKyswKyssKyw4KzcsKyssOCwsKywrKywrKywsK//AABEIAOEA4QMBIgACEQEDEQH/xAAcAAEAAQUBAQAAAAAAAAAAAAAABQECAwQGBwj/xABIEAACAQICBAoHBQcBBwUAAAAAAQIDEQQhBRIxUQYTIkFhcYGRscEHIzJScqHRQmKSwvBjgqKjstLhFCQzNHN0g7MVJUNUZP/EABUBAQEAAAAAAAAAAAAAAAAAAAAB/8QAFhEBAQEAAAAAAAAAAAAAAAAAABEB/9oADAMBAAIRAxEAPwD3EAAAAAAI3FaT1JtWTt9AJIEOtOLnh8/8F605DnjL5MCVBoUNLU5uy1k3vX0Nr/UR3gZQY+OW8rxq3gXgs41b0V4xb0BcC3XW9FdZb0BUFLlQAAAAAAAAAAAAAAAAAAAAAAcrpGV6k/jfyOqPPtJ4+Mas7ypKTqX9hxna7u3Pn5urPaBtMoy+couzi7qyzu3fLezzj0oaer4bGYSnQqaqlCnOorJ6zlUcUnfm5Eu8D07RS9auqXgTNRZETohesfwvxRLzXiBrylBOzy3Z2v1Zmbi1vl+Op9TBVwl5a1/n5WNhgW8Wt8/x1PqOLX3n1ym/MBAVVKPNrfjqfUuUfvS77+IRcgGq/fl/B/aVSfvy/g/tKgBn70v4foUi5L7bfWo+SRUtst7/AIgL+Ml7y7n/AHG1Rlc03HLb4mzhNncBsAAAAAAAAAAAAAAAAo2cLWhGXtQ59sotLscln2Hb13aMnui/A8+rOspcni3G+13TS7wNtPLLZzbjyr0pcrTWFj93BQ/myf5z1SpUcnd7W8+s8m4ay4zhFSj7mJwa7EqUn4sD2rQvtS+HzJWXMROg/tv4fMk28wL7lGw0UYAAIC+JVFEVuBcipamVAqUZUtYA3MNs7TTZuYX2e1gZgAAAAAAAAAAAAAAAYMdK1Kb+5LwOLvl2HX6YlajPqS72l5nG6seeMXvukwLqazXWvE8lx8tfhKuiu/4ISX5T1vCLlRT23V+w8a0JLX4RN7f9oxsn1ONZrxQHuuhFyZfEvAlIbSN0KvVv434IkoAZDDNNGUtcgMaYg8/02W1MUtZQVru/cjXr6Qcaqp55q+xartHW23XVkna6vtBKkdV9C63b5bSqiudt9St82UsAKyS5r9u0IpzMJgXFAUAS/Xeb2GXJXb4mml4m7Q9ldQGQAAAAAAAAAAAAAAAEbwhlbDy64/1I5HmfU/A6rhNL1KW+ol8pPyOVlsfSmu/LzAzYT212+DPFfRzPjNLSnvpVZ/iUV+Y9jlU1YVJe7Rqvuizx30TRvpGs92Gq/wDlprzA980QvVL4pG/E0tGL1Ue3xZuoC9mKTL2zHN5ActXxTWMg75XcX2/5sdROlJu6cFlk9RSmu1nG6Uj6xtbVK67HkdlgqutTjLfFMClfFcW4Rd3eM+U823FXtZWza1n2GVV46t5SgultRTyvld9JG/8AqtGXF8ZUoqeVo6/LjNpwaUF1tZmbG1nBxUI1JNqfsaiVoON1JvYry5ukCRpy2NNNO1ntTT5ykTHRb1VfJ5traldt27L27C+W3rQFxdCJSETKBbM3aS5K6l4GjUJBAAAAAAAAAAAAAAAAAQvCmXq4f8z8r+py1bZ2w/ridJwreVNdM33av1Obn5ga2mZ2weKf/wCSul1uLSPMfQ7G+IxM/wBnFfinf8p6NwnqauAxL/ZJfikkef8AoUh/xUv+nS/mt+QHuWAXq4fCjZizBhFyI/DHwMyAq2Y6jyLmzHUeQHLaRjy2TfBqvelq+62uzmIjHrlM2eD1TVquPvK/agJnE4CLhNRjFOSeaSTvvuW4SNVyvVUI2bajC7u3Fp6zfNne29I3jldIabrucuJjGMIS1U2rym1tfQtwHVF8c+wieD+lf9RScnHVlGbjNc11Z3XeSdN5gZ0ypamVAo3muteJIGhH2o/EjfAAAAAAAAAAAAAAAAA5zhZLOmuifzt9Dn5+fk/oTnCt+sivuLxZBS87/K3mBCcOp20Ziel0F/Ni34HL+hqn/s1eW+ul+GCf5joPSRO2i633pwXn5EX6IKFsC37+KqNdWrTj+VgevUlZLqRW5RFEwKssqFzZawIDG03rdpbhlqzjLc8+pmzi9r6zA45MDp0yCno+UXJRhrKUm1K62PmafiSej62tTi+hX6+c2LgamicAqMGltlJym+lm5F5gtYG0VLIvwLrgX0faXb4G8aWGfK7GboAAAAAAAAAAAAAAAAHJ8K362Pwef+SE7d/6fcTHCiXruqMSGA5f0q1LaM+LEpfyqj8kZPRTT/8Ab8P96pVf86S8jT9L87aPprfiL/wteZN+jijq4LCL9nGX4pOXmB6BctRSTKXAq2J7Ci2lKjAisVtMUTLidpigBI6GfJlH3ZPuef1JBERgJJVHF7Jwfy/w2b2Gw+pflXu9yT63ba+kCyOOfGONnk19nLN2ylfar3atzS3FZ15Kpq2yztlPPJWaa5Kz1r3z+RknRbldSjHZmoR12tzk/wBWM0i6LpV1GN3kkyA0jwoirqnynvWzv+hJ6Uw/GUKsOd05OPWs14HndGJBJz0xWcm1UlC/utx8D07RjfE0tZty4qnrN5tvVV23vPJ0j13DRtCK3RivkBkAAAAAAAAAAAAAAABxfCGV68/3fkiLNvT7TryvNxbqOMbXSvtzavu3GrqNZOzyWau07pPnXSBwnpoq2wuHjzylWl+F01+ZHZ8CKWrh8JFqzWFoXW58Ur/M4D03Tywi/Z1/4pUv7T07QFPVcF7tJLuikBPSZRso2UAyRLJsuMdRgRuJ2mGMjX0xpKFO7lJZHGYzhVUqPVoRb6di7wO3q4yMKlN6yvrpW68vM6S54w6dRtVKlRuUZRlGKyimndeB6/gq6nThJfain8gK4uq42spPKVkoVKjvHlpWTSV1GSu2s3Fc9i/DTya9yUo25GSWccouyWq4tJ2dmrotxFPWSyTtKLzTkrX5StdZuLktybvZ2s2FpaqssklFJWhFclauUYrJWUfkrKwGxTeZ55jKHF1qkPdnJLqvyflY9BOQ4YUdXEKfNUpxf70eS/kogRcc2lvZ7Cjx/AZ1aa31ILvkj2AAAAAAAAAAAAAAAAHG+kjS86FOmoVZU1PjFJxve6S1c1mlt2AaOloa1ao1Jr1ktzW3czW41bHJXWTvZPJLm6rENojhJSdOEatW1VRSm7ScW1zppPLrzNuVCnWmpwrQlbUuouMslfWWT+0rL90CP4fcEFpCGHnTrxpypJxqxld3i2mpU7LN2vt39GfW6L9t/C/FEbgcM4RtJpvk3a57QjG7/CSui1nJ9C8f8ASFysDWxGJjFXbXel4nO6U4VRirQafTdpeHK7AOorYqMVdtHK6b4T2ypWltvJu0V/ccrjtNVKr2u3Ts7I/U14q+bbYF+MvWlrVJOW5bIrsMlCCWxJBIuQF81kd1wLxOthorng3Hu2HCtnR8AsRadSnvtJeD8AO1TKwlfZ5FrRHYenUUrOKyTip622PNdb8gJQheF+BnVpU3SpSq1I1dVRjqpuM1m7yaSScU229lyauZ8LO0l1oDQ4LcFuISqV9SdbJpRu6dPoi37T+80uhLn6cAAAAAAAAAAAAAAAHmXpjn/uY9b8UemnlXpfn66kv2X5pfUDzScSxX3szyiWKIG3h9M14ezWqLcrtxXVF5Enh+GuIitVyjZ21pKENfLdzfIgtUslEDotIaXnPLWlLJO8rLar+ysiMd27ttvpL63tPodu7LyLEBlpI2os1IGZMDO5mN1jXq1DRrYq3PYCX/ANQSPBnSChi6bbylrR+V/I5jCxqVfYVo+/K9uxbWdHozR8aVpZzmvtS29m7sA9WNXEYm0mkryUFJRzV7tp7N3mZcJU1qcXvijW0nKioqdZxUdeEYyd/anJRirre5JdoG9CV723+S87mSDzNSNTVnGmqc9Vwk9dKPFR1WkovO93fLK2TL6DqXnrqmo6/qdVycnDVWc01lLW1tl8rAdFSldJ9Bea2AnePV5/pmyAAAAAAAAAAAAAADyH0rTvi0vdpr5pM9ePG/SS746p0Rp/0R+gHGSRZqmzKBZqAYmixRu0uleJsOmXYalepH44+IGWcLyl8UvErGkbMKZc42AxQol04GXDqU5atOLnLnS2L4pbF49Z0ejeDCfKrvXfuK/Frr55duXQByEMBUrf7qDkueTyprt5+w3MPwVUXrVHxklvVoLqj9cz0BwhBW5MUupJGrPE0W7KSm91NSqy7oJsDm44W3MZVTJyGjq9V+qweItny6qjhqa61N6/dBmajwTk/+IxUYLK9PCrWl0p16itbmygn0gb/Bytr0LPPVbi0zajTjQpJU6aVOnFKMI5asFt1V0K7tz2L6OiaWGSeHi1RcbVG5TqTU0769SU25O6dm2/sox47TeGoq9XE0Ke5SnFSfVG932AaVPSdSpfUg1yYW1eVfjOMUJqTTTjlTezLPcTUJXim002k2ntV1sZz+iuGVDE1oUMJTr17ys5xpuFClFbZTc7NRy5k7nYR0Xf2pyfRHkr6gW6JlnJdC8WSZjo0YwVoqyMgAAAAWVK0Y+1KK62kaOK0vCPs8p9qQEiCDwulZOac3yXtVrJdO/wAewnAAAAAAActww4HRxlpwqKjWWqteUHVhKKvyZQUo557U+86kAeO430f46nfVp0K65uKq6tR/uVVFL8bIHG6Nq0b8dQr0Utsp05qmv+6k4fxH0AAPniEFJXi1Jb01Jd6MuEo+sj1+B7ZpHg1hK7vVwtCUn9tRUKvZUjaS7yFfo6wympQqYqEVthxkakWt2tUjKa/EBwOjdF1a8tSjTlN5az2Rj0yk8lznd6F4AUoK+JfHSa9hOUaUfByfS7dR1Wj9H06ENSjTjCO5bW98m85PpeZsgc7T4D4CPs4SEeqVReEjKuB2B58JSfxa0/6mydAEZheDuEpu9PB4SD3xo0oy70rm7WqRpwcrJKK2Ky6kjMQ/C6dsJUtt9Xb8cQILTelak6cnrThFXlFU7a/JbttyezY/8LWjjaklFNpSaipKN0nLntz7SOp46M4atTjNqctS2tJKSbWx2vseWd+a50GitOYSL5EYa3O3NSqdPtJW7AJzB6IiqajPWldcuN3qXe3JbSi4O4X/AOtQfXBSXczYw+k6c7Wla7sr5Xe43AMdGjGC1YRjFLYopRj3IyFG7bcjVraRpx+1d7o5sDbMOJxcKavOcY9b8iExmmpPKFoLf7UuzmXaRts7u8pb5Xcuzd2XQE1W07fKnTk+mXJXdt8DRrY6rLbUaXMocld6zfY+w1m8v1b6eBnw+AqT2RdnzyyXzzfz6wNe/P8APa3+9z94pq7sk5Pcld/r9XJyhoSP25OXQuTHv2vvJGjRjBWjGMVuSSAhsLoibzm1FblypfRdeZN04WSSvZJJXzZcAAAAAAAAAAAAAAAAAAAAGDG4WNWnKnNXjJWe/oa6U7MzgDzfSmhJYZtSalGVuLmsr2ed1zPYR3F3aTs1fY849zPTtJ4CNem4Tva6aayaa2NHNV+BslnTrroUk183reAHIVsCqeIgoNxjCknCmpNUou+TjDYrWyyyJmhjKtvafeyVocE5yqKVSclydWVpQd7XtqpQ3vnN6HBVL/5nb4c/ECCdao9smzJF739Do6XB2mtsqku1RXyVzew+jaUPZpxvvfKl3vMDmsPhpz9iEpfe2L8T+rJKhoKT9uaS3RV/m8vkTwA1MNo6nDNRu98uU+y+zsNsAAAAAAAAAAAAAAAAAAAAAAAAAAAAAAAAAAAAAAAAAAAAAAAAAD//2Q=="/>
          <p:cNvSpPr>
            <a:spLocks noChangeAspect="1" noChangeArrowheads="1"/>
          </p:cNvSpPr>
          <p:nvPr/>
        </p:nvSpPr>
        <p:spPr bwMode="auto">
          <a:xfrm>
            <a:off x="155575" y="-2484438"/>
            <a:ext cx="5181600" cy="5181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894" name="AutoShape 6" descr="data:image/jpeg;base64,/9j/4AAQSkZJRgABAQAAAQABAAD/2wCEAAkGBxQTERUUEhAPEhQUEBAXDxQVFBAQDxQWFhQXGBQVFBQYHCggGBolHBQUITEhJSksLi4uFx8zODMsNygtLisBCgoKDQwNGgoPGSslHCM3NzMzLCs4NDgrODcxLzc0MiwrKzQrKyswKyssKyw4KzcsKyssOCwsKywrKywrKywsK//AABEIAOEA4QMBIgACEQEDEQH/xAAcAAEAAQUBAQAAAAAAAAAAAAAABQECAwQGBwj/xABIEAACAQICBAoHBQcBBwUAAAAAAQIDEQQhBRIxUQYTIkFhcYGRscEHIzJScqHRQmKSwvBjgqKjstLhFCQzNHN0g7MVJUNUZP/EABUBAQEAAAAAAAAAAAAAAAAAAAAB/8QAFhEBAQEAAAAAAAAAAAAAAAAAABEB/9oADAMBAAIRAxEAPwD3EAAAAAAI3FaT1JtWTt9AJIEOtOLnh8/8F605DnjL5MCVBoUNLU5uy1k3vX0Nr/UR3gZQY+OW8rxq3gXgs41b0V4xb0BcC3XW9FdZb0BUFLlQAAAAAAAAAAAAAAAAAAAAAAcrpGV6k/jfyOqPPtJ4+Mas7ypKTqX9hxna7u3Pn5urPaBtMoy+couzi7qyzu3fLezzj0oaer4bGYSnQqaqlCnOorJ6zlUcUnfm5Eu8D07RS9auqXgTNRZETohesfwvxRLzXiBrylBOzy3Z2v1Zmbi1vl+Op9TBVwl5a1/n5WNhgW8Wt8/x1PqOLX3n1ym/MBAVVKPNrfjqfUuUfvS77+IRcgGq/fl/B/aVSfvy/g/tKgBn70v4foUi5L7bfWo+SRUtst7/AIgL+Ml7y7n/AHG1Rlc03HLb4mzhNncBsAAAAAAAAAAAAAAAAo2cLWhGXtQ59sotLscln2Hb13aMnui/A8+rOspcni3G+13TS7wNtPLLZzbjyr0pcrTWFj93BQ/myf5z1SpUcnd7W8+s8m4ay4zhFSj7mJwa7EqUn4sD2rQvtS+HzJWXMROg/tv4fMk28wL7lGw0UYAAIC+JVFEVuBcipamVAqUZUtYA3MNs7TTZuYX2e1gZgAAAAAAAAAAAAAAAYMdK1Kb+5LwOLvl2HX6YlajPqS72l5nG6seeMXvukwLqazXWvE8lx8tfhKuiu/4ISX5T1vCLlRT23V+w8a0JLX4RN7f9oxsn1ONZrxQHuuhFyZfEvAlIbSN0KvVv434IkoAZDDNNGUtcgMaYg8/02W1MUtZQVru/cjXr6Qcaqp55q+xartHW23XVkna6vtBKkdV9C63b5bSqiudt9St82UsAKyS5r9u0IpzMJgXFAUAS/Xeb2GXJXb4mml4m7Q9ldQGQAAAAAAAAAAAAAAAEbwhlbDy64/1I5HmfU/A6rhNL1KW+ol8pPyOVlsfSmu/LzAzYT212+DPFfRzPjNLSnvpVZ/iUV+Y9jlU1YVJe7Rqvuizx30TRvpGs92Gq/wDlprzA980QvVL4pG/E0tGL1Ue3xZuoC9mKTL2zHN5ActXxTWMg75XcX2/5sdROlJu6cFlk9RSmu1nG6Uj6xtbVK67HkdlgqutTjLfFMClfFcW4Rd3eM+U823FXtZWza1n2GVV46t5SgultRTyvld9JG/8AqtGXF8ZUoqeVo6/LjNpwaUF1tZmbG1nBxUI1JNqfsaiVoON1JvYry5ukCRpy2NNNO1ntTT5ykTHRb1VfJ5traldt27L27C+W3rQFxdCJSETKBbM3aS5K6l4GjUJBAAAAAAAAAAAAAAAAAQvCmXq4f8z8r+py1bZ2w/ridJwreVNdM33av1Obn5ga2mZ2weKf/wCSul1uLSPMfQ7G+IxM/wBnFfinf8p6NwnqauAxL/ZJfikkef8AoUh/xUv+nS/mt+QHuWAXq4fCjZizBhFyI/DHwMyAq2Y6jyLmzHUeQHLaRjy2TfBqvelq+62uzmIjHrlM2eD1TVquPvK/agJnE4CLhNRjFOSeaSTvvuW4SNVyvVUI2bajC7u3Fp6zfNne29I3jldIabrucuJjGMIS1U2rym1tfQtwHVF8c+wieD+lf9RScnHVlGbjNc11Z3XeSdN5gZ0ypamVAo3muteJIGhH2o/EjfAAAAAAAAAAAAAAAAA5zhZLOmuifzt9Dn5+fk/oTnCt+sivuLxZBS87/K3mBCcOp20Ziel0F/Ni34HL+hqn/s1eW+ul+GCf5joPSRO2i633pwXn5EX6IKFsC37+KqNdWrTj+VgevUlZLqRW5RFEwKssqFzZawIDG03rdpbhlqzjLc8+pmzi9r6zA45MDp0yCno+UXJRhrKUm1K62PmafiSej62tTi+hX6+c2LgamicAqMGltlJym+lm5F5gtYG0VLIvwLrgX0faXb4G8aWGfK7GboAAAAAAAAAAAAAAAAHJ8K362Pwef+SE7d/6fcTHCiXruqMSGA5f0q1LaM+LEpfyqj8kZPRTT/8Ab8P96pVf86S8jT9L87aPprfiL/wteZN+jijq4LCL9nGX4pOXmB6BctRSTKXAq2J7Ci2lKjAisVtMUTLidpigBI6GfJlH3ZPuef1JBERgJJVHF7Jwfy/w2b2Gw+pflXu9yT63ba+kCyOOfGONnk19nLN2ylfar3atzS3FZ15Kpq2yztlPPJWaa5Kz1r3z+RknRbldSjHZmoR12tzk/wBWM0i6LpV1GN3kkyA0jwoirqnynvWzv+hJ6Uw/GUKsOd05OPWs14HndGJBJz0xWcm1UlC/utx8D07RjfE0tZty4qnrN5tvVV23vPJ0j13DRtCK3RivkBkAAAAAAAAAAAAAAABxfCGV68/3fkiLNvT7TryvNxbqOMbXSvtzavu3GrqNZOzyWau07pPnXSBwnpoq2wuHjzylWl+F01+ZHZ8CKWrh8JFqzWFoXW58Ur/M4D03Tywi/Z1/4pUv7T07QFPVcF7tJLuikBPSZRso2UAyRLJsuMdRgRuJ2mGMjX0xpKFO7lJZHGYzhVUqPVoRb6di7wO3q4yMKlN6yvrpW68vM6S54w6dRtVKlRuUZRlGKyimndeB6/gq6nThJfain8gK4uq42spPKVkoVKjvHlpWTSV1GSu2s3Fc9i/DTya9yUo25GSWccouyWq4tJ2dmrotxFPWSyTtKLzTkrX5StdZuLktybvZ2s2FpaqssklFJWhFclauUYrJWUfkrKwGxTeZ55jKHF1qkPdnJLqvyflY9BOQ4YUdXEKfNUpxf70eS/kogRcc2lvZ7Cjx/AZ1aa31ILvkj2AAAAAAAAAAAAAAAAHG+kjS86FOmoVZU1PjFJxve6S1c1mlt2AaOloa1ao1Jr1ktzW3czW41bHJXWTvZPJLm6rENojhJSdOEatW1VRSm7ScW1zppPLrzNuVCnWmpwrQlbUuouMslfWWT+0rL90CP4fcEFpCGHnTrxpypJxqxld3i2mpU7LN2vt39GfW6L9t/C/FEbgcM4RtJpvk3a57QjG7/CSui1nJ9C8f8ASFysDWxGJjFXbXel4nO6U4VRirQafTdpeHK7AOorYqMVdtHK6b4T2ypWltvJu0V/ccrjtNVKr2u3Ts7I/U14q+bbYF+MvWlrVJOW5bIrsMlCCWxJBIuQF81kd1wLxOthorng3Hu2HCtnR8AsRadSnvtJeD8AO1TKwlfZ5FrRHYenUUrOKyTip622PNdb8gJQheF+BnVpU3SpSq1I1dVRjqpuM1m7yaSScU229lyauZ8LO0l1oDQ4LcFuISqV9SdbJpRu6dPoi37T+80uhLn6cAAAAAAAAAAAAAAAHmXpjn/uY9b8UemnlXpfn66kv2X5pfUDzScSxX3szyiWKIG3h9M14ezWqLcrtxXVF5Enh+GuIitVyjZ21pKENfLdzfIgtUslEDotIaXnPLWlLJO8rLar+ysiMd27ttvpL63tPodu7LyLEBlpI2os1IGZMDO5mN1jXq1DRrYq3PYCX/ANQSPBnSChi6bbylrR+V/I5jCxqVfYVo+/K9uxbWdHozR8aVpZzmvtS29m7sA9WNXEYm0mkryUFJRzV7tp7N3mZcJU1qcXvijW0nKioqdZxUdeEYyd/anJRirre5JdoG9CV723+S87mSDzNSNTVnGmqc9Vwk9dKPFR1WkovO93fLK2TL6DqXnrqmo6/qdVycnDVWc01lLW1tl8rAdFSldJ9Bea2AnePV5/pmyAAAAAAAAAAAAAADyH0rTvi0vdpr5pM9ePG/SS746p0Rp/0R+gHGSRZqmzKBZqAYmixRu0uleJsOmXYalepH44+IGWcLyl8UvErGkbMKZc42AxQol04GXDqU5atOLnLnS2L4pbF49Z0ejeDCfKrvXfuK/Frr55duXQByEMBUrf7qDkueTyprt5+w3MPwVUXrVHxklvVoLqj9cz0BwhBW5MUupJGrPE0W7KSm91NSqy7oJsDm44W3MZVTJyGjq9V+qweItny6qjhqa61N6/dBmajwTk/+IxUYLK9PCrWl0p16itbmygn0gb/Bytr0LPPVbi0zajTjQpJU6aVOnFKMI5asFt1V0K7tz2L6OiaWGSeHi1RcbVG5TqTU0769SU25O6dm2/sox47TeGoq9XE0Ke5SnFSfVG932AaVPSdSpfUg1yYW1eVfjOMUJqTTTjlTezLPcTUJXim002k2ntV1sZz+iuGVDE1oUMJTr17ys5xpuFClFbZTc7NRy5k7nYR0Xf2pyfRHkr6gW6JlnJdC8WSZjo0YwVoqyMgAAAAWVK0Y+1KK62kaOK0vCPs8p9qQEiCDwulZOac3yXtVrJdO/wAewnAAAAAAActww4HRxlpwqKjWWqteUHVhKKvyZQUo557U+86kAeO430f46nfVp0K65uKq6tR/uVVFL8bIHG6Nq0b8dQr0Utsp05qmv+6k4fxH0AAPniEFJXi1Jb01Jd6MuEo+sj1+B7ZpHg1hK7vVwtCUn9tRUKvZUjaS7yFfo6wympQqYqEVthxkakWt2tUjKa/EBwOjdF1a8tSjTlN5az2Rj0yk8lznd6F4AUoK+JfHSa9hOUaUfByfS7dR1Wj9H06ENSjTjCO5bW98m85PpeZsgc7T4D4CPs4SEeqVReEjKuB2B58JSfxa0/6mydAEZheDuEpu9PB4SD3xo0oy70rm7WqRpwcrJKK2Ky6kjMQ/C6dsJUtt9Xb8cQILTelak6cnrThFXlFU7a/JbttyezY/8LWjjaklFNpSaipKN0nLntz7SOp46M4atTjNqctS2tJKSbWx2vseWd+a50GitOYSL5EYa3O3NSqdPtJW7AJzB6IiqajPWldcuN3qXe3JbSi4O4X/AOtQfXBSXczYw+k6c7Wla7sr5Xe43AMdGjGC1YRjFLYopRj3IyFG7bcjVraRpx+1d7o5sDbMOJxcKavOcY9b8iExmmpPKFoLf7UuzmXaRts7u8pb5Xcuzd2XQE1W07fKnTk+mXJXdt8DRrY6rLbUaXMocld6zfY+w1m8v1b6eBnw+AqT2RdnzyyXzzfz6wNe/P8APa3+9z94pq7sk5Pcld/r9XJyhoSP25OXQuTHv2vvJGjRjBWjGMVuSSAhsLoibzm1FblypfRdeZN04WSSvZJJXzZcAAAAAAAAAAAAAAAAAAAAGDG4WNWnKnNXjJWe/oa6U7MzgDzfSmhJYZtSalGVuLmsr2ed1zPYR3F3aTs1fY849zPTtJ4CNem4Tva6aayaa2NHNV+BslnTrroUk183reAHIVsCqeIgoNxjCknCmpNUou+TjDYrWyyyJmhjKtvafeyVocE5yqKVSclydWVpQd7XtqpQ3vnN6HBVL/5nb4c/ECCdao9smzJF739Do6XB2mtsqku1RXyVzew+jaUPZpxvvfKl3vMDmsPhpz9iEpfe2L8T+rJKhoKT9uaS3RV/m8vkTwA1MNo6nDNRu98uU+y+zsNsAAAAAAAAAAAAAAAAAAAAAAAAAAAAAAAAAAAAAAAAAAAAAAAAAD//2Q=="/>
          <p:cNvSpPr>
            <a:spLocks noChangeAspect="1" noChangeArrowheads="1"/>
          </p:cNvSpPr>
          <p:nvPr/>
        </p:nvSpPr>
        <p:spPr bwMode="auto">
          <a:xfrm>
            <a:off x="155575" y="-2484438"/>
            <a:ext cx="5181600" cy="5181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896" name="Picture 8" descr="http://upload.wikimedia.org/wikipedia/commons/f/f3/Wii-Consol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381000"/>
            <a:ext cx="3886200" cy="3886201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990600" y="5410200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Easy to setup the console because each cord only fits one slot.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6.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Already discussed in previous lecture, so won’t spend too much time here.</a:t>
            </a:r>
          </a:p>
          <a:p>
            <a:endParaRPr lang="en-US" dirty="0" smtClean="0"/>
          </a:p>
          <a:p>
            <a:r>
              <a:rPr lang="en-US" dirty="0" smtClean="0"/>
              <a:t>Four types of consistency (two new ones)</a:t>
            </a:r>
          </a:p>
          <a:p>
            <a:pPr lvl="1"/>
            <a:r>
              <a:rPr lang="en-US" dirty="0" smtClean="0"/>
              <a:t>Aesthetic</a:t>
            </a:r>
          </a:p>
          <a:p>
            <a:pPr lvl="1"/>
            <a:r>
              <a:rPr lang="en-US" dirty="0" smtClean="0"/>
              <a:t>Functional</a:t>
            </a:r>
          </a:p>
          <a:p>
            <a:pPr lvl="1"/>
            <a:r>
              <a:rPr lang="en-US" dirty="0" smtClean="0"/>
              <a:t>Internal</a:t>
            </a:r>
          </a:p>
          <a:p>
            <a:pPr lvl="1"/>
            <a:r>
              <a:rPr lang="en-US" dirty="0" smtClean="0"/>
              <a:t>External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6.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1524000"/>
          </a:xfrm>
        </p:spPr>
        <p:txBody>
          <a:bodyPr/>
          <a:lstStyle/>
          <a:p>
            <a:r>
              <a:rPr lang="en-US" dirty="0" smtClean="0"/>
              <a:t>Aesthetic Consistency:</a:t>
            </a:r>
          </a:p>
          <a:p>
            <a:pPr lvl="1"/>
            <a:r>
              <a:rPr lang="en-US" dirty="0" smtClean="0"/>
              <a:t>Style and appearance is repeated.</a:t>
            </a:r>
          </a:p>
          <a:p>
            <a:pPr lvl="1"/>
            <a:r>
              <a:rPr lang="en-US" dirty="0" smtClean="0"/>
              <a:t>Communicates membership and sets tone.</a:t>
            </a:r>
            <a:endParaRPr lang="en-US" dirty="0"/>
          </a:p>
        </p:txBody>
      </p:sp>
      <p:pic>
        <p:nvPicPr>
          <p:cNvPr id="39938" name="Picture 2" descr="http://upload.wikimedia.org/wikipedia/commons/3/35/Mercedes-Benz_S_320_CDI_4MATIC_L_%28V_221%29_%E2%80%93_Frontansicht_%281%29,_30._August_2011,_D%C3%BCsseldorf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144023"/>
            <a:ext cx="5486400" cy="356157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6.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4876800"/>
          </a:xfrm>
        </p:spPr>
        <p:txBody>
          <a:bodyPr/>
          <a:lstStyle/>
          <a:p>
            <a:r>
              <a:rPr lang="en-US" dirty="0" smtClean="0"/>
              <a:t>Functional Consistency:</a:t>
            </a:r>
          </a:p>
          <a:p>
            <a:pPr lvl="1"/>
            <a:r>
              <a:rPr lang="en-US" dirty="0" smtClean="0"/>
              <a:t>Consistent use of colors (colors always represent the same thing)</a:t>
            </a:r>
          </a:p>
          <a:p>
            <a:pPr lvl="1"/>
            <a:r>
              <a:rPr lang="en-US" dirty="0" smtClean="0"/>
              <a:t>Consistent use of symbols to represent actions</a:t>
            </a:r>
          </a:p>
          <a:p>
            <a:pPr lvl="1"/>
            <a:endParaRPr lang="en-US" dirty="0" smtClean="0"/>
          </a:p>
        </p:txBody>
      </p:sp>
      <p:sp>
        <p:nvSpPr>
          <p:cNvPr id="40962" name="AutoShape 2" descr="http://www.clker.com/cliparts/e/9/f/d/11949849751056341160traffic_light_dan_gerhar_01.svg"/>
          <p:cNvSpPr>
            <a:spLocks noChangeAspect="1" noChangeArrowheads="1"/>
          </p:cNvSpPr>
          <p:nvPr/>
        </p:nvSpPr>
        <p:spPr bwMode="auto">
          <a:xfrm>
            <a:off x="155575" y="-2484438"/>
            <a:ext cx="4505325" cy="5181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4" name="AutoShape 4" descr="http://www.clker.com/cliparts/e/9/f/d/11949849751056341160traffic_light_dan_gerhar_01.svg"/>
          <p:cNvSpPr>
            <a:spLocks noChangeAspect="1" noChangeArrowheads="1"/>
          </p:cNvSpPr>
          <p:nvPr/>
        </p:nvSpPr>
        <p:spPr bwMode="auto">
          <a:xfrm>
            <a:off x="155575" y="-2484438"/>
            <a:ext cx="4505325" cy="5181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66" name="Picture 6" descr="http://freedesignfile.com/upload/2013/07/traffic_light_0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00600" y="1371599"/>
            <a:ext cx="3028950" cy="51816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6. Consistency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239000" cy="4876800"/>
          </a:xfrm>
        </p:spPr>
        <p:txBody>
          <a:bodyPr/>
          <a:lstStyle/>
          <a:p>
            <a:r>
              <a:rPr lang="en-US" dirty="0" smtClean="0"/>
              <a:t>Internal Consistency:</a:t>
            </a:r>
          </a:p>
          <a:p>
            <a:pPr lvl="1"/>
            <a:r>
              <a:rPr lang="en-US" dirty="0" smtClean="0"/>
              <a:t>Consistency within your application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External Consistency:</a:t>
            </a:r>
          </a:p>
          <a:p>
            <a:pPr lvl="1"/>
            <a:r>
              <a:rPr lang="en-US" dirty="0" smtClean="0"/>
              <a:t>Consistency with other applications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You’ve already seen these.</a:t>
            </a:r>
          </a:p>
          <a:p>
            <a:pPr lvl="1"/>
            <a:endParaRPr lang="en-US" dirty="0" smtClean="0"/>
          </a:p>
        </p:txBody>
      </p:sp>
      <p:sp>
        <p:nvSpPr>
          <p:cNvPr id="40962" name="AutoShape 2" descr="http://www.clker.com/cliparts/e/9/f/d/11949849751056341160traffic_light_dan_gerhar_01.svg"/>
          <p:cNvSpPr>
            <a:spLocks noChangeAspect="1" noChangeArrowheads="1"/>
          </p:cNvSpPr>
          <p:nvPr/>
        </p:nvSpPr>
        <p:spPr bwMode="auto">
          <a:xfrm>
            <a:off x="155575" y="-2484438"/>
            <a:ext cx="4505325" cy="5181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4" name="AutoShape 4" descr="http://www.clker.com/cliparts/e/9/f/d/11949849751056341160traffic_light_dan_gerhar_01.svg"/>
          <p:cNvSpPr>
            <a:spLocks noChangeAspect="1" noChangeArrowheads="1"/>
          </p:cNvSpPr>
          <p:nvPr/>
        </p:nvSpPr>
        <p:spPr bwMode="auto">
          <a:xfrm>
            <a:off x="155575" y="-2484438"/>
            <a:ext cx="4505325" cy="5181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Bonus: People Hate Reading!</a:t>
            </a:r>
            <a:endParaRPr 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651408"/>
            <a:ext cx="4191000" cy="4844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Bonus: People Hate Reading!</a:t>
            </a:r>
            <a:endParaRPr 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52600"/>
            <a:ext cx="747131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should always be able to:</a:t>
            </a:r>
          </a:p>
          <a:p>
            <a:pPr lvl="1"/>
            <a:r>
              <a:rPr lang="en-US" dirty="0" smtClean="0"/>
              <a:t>See the state of the device</a:t>
            </a:r>
          </a:p>
          <a:p>
            <a:pPr lvl="1"/>
            <a:r>
              <a:rPr lang="en-US" dirty="0" smtClean="0"/>
              <a:t>See the possible set of actions</a:t>
            </a:r>
            <a:endParaRPr lang="en-US" dirty="0"/>
          </a:p>
        </p:txBody>
      </p:sp>
      <p:pic>
        <p:nvPicPr>
          <p:cNvPr id="1026" name="Picture 2" descr="http://www.dinamo.art.br/wordpress/wp-content/uploads/2013/06/118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6562"/>
            <a:ext cx="6629400" cy="372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22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Visibility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1524000"/>
          </a:xfrm>
        </p:spPr>
        <p:txBody>
          <a:bodyPr/>
          <a:lstStyle/>
          <a:p>
            <a:r>
              <a:rPr lang="en-US" dirty="0" smtClean="0"/>
              <a:t>Problems arise if we can’t see how to use something.</a:t>
            </a:r>
          </a:p>
          <a:p>
            <a:pPr lvl="1"/>
            <a:r>
              <a:rPr lang="en-US" dirty="0" smtClean="0"/>
              <a:t>Auto faucets have invisible “active zone”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3429000"/>
            <a:ext cx="3962400" cy="3314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Visibility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1790700"/>
            <a:ext cx="5334000" cy="400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626841" y="2165350"/>
            <a:ext cx="51308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36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Visibility</a:t>
            </a:r>
            <a:endParaRPr lang="en-US" dirty="0"/>
          </a:p>
        </p:txBody>
      </p:sp>
      <p:pic>
        <p:nvPicPr>
          <p:cNvPr id="7170" name="Picture 2" descr="http://i2.cdn.turner.com/cnn/dam/assets/130722023535-leap-motion-controller-setup-story-to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0999" y="1828799"/>
            <a:ext cx="7586133" cy="42672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Visibility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98600"/>
            <a:ext cx="5207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1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1. Visibility</a:t>
            </a:r>
            <a:endParaRPr 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133600"/>
            <a:ext cx="7100092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1342</TotalTime>
  <Words>597</Words>
  <Application>Microsoft Macintosh PowerPoint</Application>
  <PresentationFormat>On-screen Show (4:3)</PresentationFormat>
  <Paragraphs>115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Calibri</vt:lpstr>
      <vt:lpstr>Calibri Light</vt:lpstr>
      <vt:lpstr>Mangal</vt:lpstr>
      <vt:lpstr>Arial</vt:lpstr>
      <vt:lpstr>Office Theme</vt:lpstr>
      <vt:lpstr>CS3205 – HCI in Software Development  Norman’s Design Principles</vt:lpstr>
      <vt:lpstr>Don Norman’s Design Principles</vt:lpstr>
      <vt:lpstr>1. Visibility</vt:lpstr>
      <vt:lpstr>1. Visibility</vt:lpstr>
      <vt:lpstr>1. Visibility</vt:lpstr>
      <vt:lpstr>1. Visibility</vt:lpstr>
      <vt:lpstr>1. Visibility</vt:lpstr>
      <vt:lpstr>1. Visibility</vt:lpstr>
      <vt:lpstr>1. Visibility</vt:lpstr>
      <vt:lpstr>2. Feedback</vt:lpstr>
      <vt:lpstr>2. Feedback</vt:lpstr>
      <vt:lpstr>2. Feedback</vt:lpstr>
      <vt:lpstr>2. Feedback</vt:lpstr>
      <vt:lpstr>3. Affordances / Signifiers</vt:lpstr>
      <vt:lpstr>3. Affordances / Signifiers</vt:lpstr>
      <vt:lpstr>3. Affordances / Signifiers</vt:lpstr>
      <vt:lpstr>3. Affordances / Signifiers</vt:lpstr>
      <vt:lpstr>3. Affordances / Signifiers</vt:lpstr>
      <vt:lpstr>3. Affordances / Signifiers</vt:lpstr>
      <vt:lpstr>3. Affordances / Signifiers</vt:lpstr>
      <vt:lpstr>3. Affordances / Signifiers</vt:lpstr>
      <vt:lpstr>3. Affordances / Signifiers</vt:lpstr>
      <vt:lpstr>4. Mapping</vt:lpstr>
      <vt:lpstr>4. Mapping</vt:lpstr>
      <vt:lpstr>4. Mapping</vt:lpstr>
      <vt:lpstr>4. Mapping</vt:lpstr>
      <vt:lpstr>4. Mapping</vt:lpstr>
      <vt:lpstr>4. Mapping</vt:lpstr>
      <vt:lpstr>4. Mapping</vt:lpstr>
      <vt:lpstr>5. Constraint</vt:lpstr>
      <vt:lpstr>5. Constraint</vt:lpstr>
      <vt:lpstr>6. Consistency</vt:lpstr>
      <vt:lpstr>6. Consistency</vt:lpstr>
      <vt:lpstr>6. Consistency</vt:lpstr>
      <vt:lpstr>6. Consistency</vt:lpstr>
      <vt:lpstr>Bonus: People Hate Reading!</vt:lpstr>
      <vt:lpstr>Bonus: People Hate Reading!</vt:lpstr>
    </vt:vector>
  </TitlesOfParts>
  <Company>Dept. of Computer Science, University of Virginia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CS3205 – HCI in Software Development  Introduction</dc:title>
  <dc:creator>Mark Floryan</dc:creator>
  <cp:lastModifiedBy>Microsoft Office User</cp:lastModifiedBy>
  <cp:revision>153</cp:revision>
  <dcterms:created xsi:type="dcterms:W3CDTF">2013-08-15T19:53:44Z</dcterms:created>
  <dcterms:modified xsi:type="dcterms:W3CDTF">2018-02-15T17:23:52Z</dcterms:modified>
</cp:coreProperties>
</file>